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98" r:id="rId2"/>
    <p:sldId id="299" r:id="rId3"/>
    <p:sldId id="296" r:id="rId4"/>
    <p:sldId id="322" r:id="rId5"/>
    <p:sldId id="320" r:id="rId6"/>
    <p:sldId id="321" r:id="rId7"/>
    <p:sldId id="323" r:id="rId8"/>
    <p:sldId id="326" r:id="rId9"/>
    <p:sldId id="303" r:id="rId10"/>
    <p:sldId id="324" r:id="rId11"/>
    <p:sldId id="256" r:id="rId12"/>
    <p:sldId id="329" r:id="rId13"/>
    <p:sldId id="302" r:id="rId14"/>
    <p:sldId id="301" r:id="rId15"/>
    <p:sldId id="330" r:id="rId16"/>
    <p:sldId id="304" r:id="rId17"/>
    <p:sldId id="314" r:id="rId18"/>
    <p:sldId id="306" r:id="rId19"/>
    <p:sldId id="327" r:id="rId20"/>
    <p:sldId id="318" r:id="rId21"/>
    <p:sldId id="317" r:id="rId22"/>
  </p:sldIdLst>
  <p:sldSz cx="12192000" cy="6858000"/>
  <p:notesSz cx="6858000" cy="9144000"/>
  <p:embeddedFontLst>
    <p:embeddedFont>
      <p:font typeface="Calibri Light" panose="020F0302020204030204" pitchFamily="3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FF00FF"/>
    <a:srgbClr val="DF5154"/>
    <a:srgbClr val="FF0066"/>
    <a:srgbClr val="CC00FF"/>
    <a:srgbClr val="FF6600"/>
    <a:srgbClr val="00FF00"/>
    <a:srgbClr val="FFFFFF"/>
    <a:srgbClr val="8D410D"/>
    <a:srgbClr val="9657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5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B0EB3-F575-44A9-BE8F-F6FF7962E353}" type="datetimeFigureOut">
              <a:rPr lang="vi-VN" smtClean="0"/>
              <a:t>29/01/2024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6417B-3B13-4EC5-9655-DC428804936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52186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D8B50-956B-4B2D-8BCF-8AA324BF30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260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8F36-355D-4448-9F79-FD68178C7C97}" type="slidenum">
              <a:rPr lang="vi-VN" smtClean="0"/>
              <a:t>21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81519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8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5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35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69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80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80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7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74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1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08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50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BD190-56AD-4C55-BBCA-1554B872117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1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4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.m4a"/><Relationship Id="rId7" Type="http://schemas.openxmlformats.org/officeDocument/2006/relationships/image" Target="../media/image6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5.jpg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10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.m4a"/><Relationship Id="rId7" Type="http://schemas.openxmlformats.org/officeDocument/2006/relationships/image" Target="../media/image8.png"/><Relationship Id="rId2" Type="http://schemas.microsoft.com/office/2007/relationships/media" Target="../media/media1.m4a"/><Relationship Id="rId1" Type="http://schemas.openxmlformats.org/officeDocument/2006/relationships/tags" Target="../tags/tag2.xml"/><Relationship Id="rId6" Type="http://schemas.openxmlformats.org/officeDocument/2006/relationships/image" Target="../media/image5.jpg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10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1.m4a"/><Relationship Id="rId7" Type="http://schemas.openxmlformats.org/officeDocument/2006/relationships/image" Target="../media/image7.png"/><Relationship Id="rId2" Type="http://schemas.microsoft.com/office/2007/relationships/media" Target="../media/media1.m4a"/><Relationship Id="rId1" Type="http://schemas.openxmlformats.org/officeDocument/2006/relationships/tags" Target="../tags/tag3.xml"/><Relationship Id="rId6" Type="http://schemas.openxmlformats.org/officeDocument/2006/relationships/image" Target="../media/image5.jpg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10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media1.m4a"/><Relationship Id="rId7" Type="http://schemas.openxmlformats.org/officeDocument/2006/relationships/image" Target="../media/image7.png"/><Relationship Id="rId2" Type="http://schemas.microsoft.com/office/2007/relationships/media" Target="../media/media1.m4a"/><Relationship Id="rId1" Type="http://schemas.openxmlformats.org/officeDocument/2006/relationships/tags" Target="../tags/tag4.xml"/><Relationship Id="rId6" Type="http://schemas.openxmlformats.org/officeDocument/2006/relationships/image" Target="../media/image5.jpg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10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10.wav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4145" y="2176444"/>
            <a:ext cx="9938479" cy="1828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 </a:t>
            </a: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TỒN DI TÍCH LỊCH SỬ-VĂN HÓA Ở THÀNH PHỐ HỒ CHÍ MINH</a:t>
            </a:r>
            <a:endParaRPr lang="vi-VN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3076" y="1010800"/>
            <a:ext cx="31758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 ĐỀ 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vi-VN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802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4213B7-8233-A57A-9A29-7105673EC18A}"/>
              </a:ext>
            </a:extLst>
          </p:cNvPr>
          <p:cNvSpPr txBox="1"/>
          <p:nvPr/>
        </p:nvSpPr>
        <p:spPr>
          <a:xfrm>
            <a:off x="4183408" y="972086"/>
            <a:ext cx="322811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C328CC-A1B5-8B07-A29C-B60D51D64AFF}"/>
              </a:ext>
            </a:extLst>
          </p:cNvPr>
          <p:cNvSpPr txBox="1"/>
          <p:nvPr/>
        </p:nvSpPr>
        <p:spPr>
          <a:xfrm>
            <a:off x="1324533" y="2143427"/>
            <a:ext cx="9858129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4800" b="1" i="1" dirty="0">
                <a:solidFill>
                  <a:srgbClr val="FF0000"/>
                </a:solidFill>
              </a:rPr>
              <a:t>Giá trị của di tích lịch sử văn hóa</a:t>
            </a:r>
            <a:endParaRPr lang="vi-VN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7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94428E-2B61-7313-2801-17EB1FDA13E4}"/>
              </a:ext>
            </a:extLst>
          </p:cNvPr>
          <p:cNvSpPr/>
          <p:nvPr/>
        </p:nvSpPr>
        <p:spPr>
          <a:xfrm>
            <a:off x="0" y="6580909"/>
            <a:ext cx="12192000" cy="2770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452E83-D41D-9B02-DC1E-F2352ECA6060}"/>
              </a:ext>
            </a:extLst>
          </p:cNvPr>
          <p:cNvSpPr/>
          <p:nvPr/>
        </p:nvSpPr>
        <p:spPr>
          <a:xfrm>
            <a:off x="167816" y="0"/>
            <a:ext cx="5717829" cy="1442434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D1BE4D-2FD8-38F4-4522-E3F43C7021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014" b="5905"/>
          <a:stretch/>
        </p:blipFill>
        <p:spPr>
          <a:xfrm>
            <a:off x="5984433" y="3428999"/>
            <a:ext cx="6039751" cy="3151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E2F495-EFE7-BCFA-518A-0E95D00F7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59" y="2771937"/>
            <a:ext cx="4352669" cy="36116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38237" y="1722465"/>
            <a:ext cx="9915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</a:rPr>
              <a:t>Em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hãy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đoán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đây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là</a:t>
            </a:r>
            <a:r>
              <a:rPr lang="en-US" sz="4400" b="1" dirty="0">
                <a:solidFill>
                  <a:srgbClr val="FF0000"/>
                </a:solidFill>
              </a:rPr>
              <a:t> di </a:t>
            </a:r>
            <a:r>
              <a:rPr lang="en-US" sz="4400" b="1" dirty="0" err="1">
                <a:solidFill>
                  <a:srgbClr val="FF0000"/>
                </a:solidFill>
              </a:rPr>
              <a:t>tích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lịch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sử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nào</a:t>
            </a:r>
            <a:r>
              <a:rPr lang="en-US" sz="44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45918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315" y="993562"/>
            <a:ext cx="10285969" cy="553195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336481" y="64549"/>
            <a:ext cx="9915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</a:rPr>
              <a:t>Em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hãy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cho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biết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đây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là</a:t>
            </a:r>
            <a:r>
              <a:rPr lang="en-US" sz="4400" b="1" dirty="0">
                <a:solidFill>
                  <a:srgbClr val="0070C0"/>
                </a:solidFill>
              </a:rPr>
              <a:t> di </a:t>
            </a:r>
            <a:r>
              <a:rPr lang="en-US" sz="4400" b="1" dirty="0" err="1">
                <a:solidFill>
                  <a:srgbClr val="0070C0"/>
                </a:solidFill>
              </a:rPr>
              <a:t>tích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lịch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sử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nào</a:t>
            </a:r>
            <a:r>
              <a:rPr lang="en-US" sz="4400" b="1" dirty="0">
                <a:solidFill>
                  <a:srgbClr val="0070C0"/>
                </a:solidFill>
              </a:rPr>
              <a:t>?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sp>
        <p:nvSpPr>
          <p:cNvPr id="19" name="Snip Diagonal Corner Rectangle 18"/>
          <p:cNvSpPr/>
          <p:nvPr/>
        </p:nvSpPr>
        <p:spPr>
          <a:xfrm>
            <a:off x="3792999" y="6032500"/>
            <a:ext cx="4075403" cy="537785"/>
          </a:xfrm>
          <a:prstGeom prst="snip2DiagRect">
            <a:avLst/>
          </a:prstGeom>
          <a:solidFill>
            <a:srgbClr val="0070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3200" b="1" dirty="0" smtClean="0"/>
          </a:p>
          <a:p>
            <a:pPr algn="ctr">
              <a:defRPr/>
            </a:pPr>
            <a:r>
              <a:rPr lang="vi-VN" sz="3200" b="1" dirty="0" smtClean="0"/>
              <a:t>Nhà </a:t>
            </a:r>
            <a:r>
              <a:rPr lang="vi-VN" sz="3200" b="1" dirty="0"/>
              <a:t>thờ Đức Bà</a:t>
            </a:r>
            <a:endParaRPr lang="vi-VN" sz="32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Wave 2"/>
          <p:cNvSpPr/>
          <p:nvPr/>
        </p:nvSpPr>
        <p:spPr>
          <a:xfrm>
            <a:off x="746976" y="1184856"/>
            <a:ext cx="9994004" cy="4847644"/>
          </a:xfrm>
          <a:prstGeom prst="wave">
            <a:avLst/>
          </a:prstGeom>
          <a:solidFill>
            <a:srgbClr val="FF00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1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96">
        <p14:ferris dir="l"/>
        <p:sndAc>
          <p:stSnd>
            <p:snd r:embed="rId5" name="chimes.wav"/>
          </p:stSnd>
        </p:sndAc>
      </p:transition>
    </mc:Choice>
    <mc:Fallback xmlns="">
      <p:transition spd="slow" advTm="22696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157" y="875763"/>
            <a:ext cx="9903853" cy="522615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193607" y="0"/>
            <a:ext cx="9915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</a:rPr>
              <a:t>Em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hãy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cho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biết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đây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là</a:t>
            </a:r>
            <a:r>
              <a:rPr lang="en-US" sz="4400" b="1" dirty="0">
                <a:solidFill>
                  <a:srgbClr val="0070C0"/>
                </a:solidFill>
              </a:rPr>
              <a:t> di </a:t>
            </a:r>
            <a:r>
              <a:rPr lang="en-US" sz="4400" b="1" dirty="0" err="1">
                <a:solidFill>
                  <a:srgbClr val="0070C0"/>
                </a:solidFill>
              </a:rPr>
              <a:t>tích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lịch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sử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nào</a:t>
            </a:r>
            <a:r>
              <a:rPr lang="en-US" sz="4400" b="1" dirty="0">
                <a:solidFill>
                  <a:srgbClr val="0070C0"/>
                </a:solidFill>
              </a:rPr>
              <a:t>?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sp>
        <p:nvSpPr>
          <p:cNvPr id="19" name="Snip Diagonal Corner Rectangle 18"/>
          <p:cNvSpPr/>
          <p:nvPr/>
        </p:nvSpPr>
        <p:spPr>
          <a:xfrm>
            <a:off x="2659498" y="5866535"/>
            <a:ext cx="6763963" cy="611537"/>
          </a:xfrm>
          <a:prstGeom prst="snip2DiagRect">
            <a:avLst/>
          </a:prstGeom>
          <a:solidFill>
            <a:srgbClr val="0070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b="1" dirty="0" smtClean="0"/>
              <a:t>B</a:t>
            </a:r>
            <a:r>
              <a:rPr lang="en-US" sz="3200" b="1" dirty="0" err="1" smtClean="0"/>
              <a:t>ưu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điện</a:t>
            </a:r>
            <a:r>
              <a:rPr lang="vi-VN" sz="3200" b="1" dirty="0" smtClean="0"/>
              <a:t> </a:t>
            </a:r>
            <a:r>
              <a:rPr lang="vi-VN" sz="3200" b="1" dirty="0"/>
              <a:t>TP Hồ Chí Minh</a:t>
            </a:r>
            <a:endParaRPr lang="vi-VN" sz="3200" dirty="0"/>
          </a:p>
        </p:txBody>
      </p:sp>
      <p:sp>
        <p:nvSpPr>
          <p:cNvPr id="3" name="Teardrop 2"/>
          <p:cNvSpPr/>
          <p:nvPr/>
        </p:nvSpPr>
        <p:spPr>
          <a:xfrm>
            <a:off x="1396462" y="1229515"/>
            <a:ext cx="9228608" cy="4942788"/>
          </a:xfrm>
          <a:prstGeom prst="teardrop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787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96">
        <p14:ferris dir="l"/>
        <p:sndAc>
          <p:stSnd>
            <p:snd r:embed="rId5" name="chimes.wav"/>
          </p:stSnd>
        </p:sndAc>
      </p:transition>
    </mc:Choice>
    <mc:Fallback xmlns="">
      <p:transition spd="slow" advTm="22696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59463" y="100132"/>
            <a:ext cx="9915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</a:rPr>
              <a:t>Em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hãy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cho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biết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đây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là</a:t>
            </a:r>
            <a:r>
              <a:rPr lang="en-US" sz="4400" b="1" dirty="0">
                <a:solidFill>
                  <a:srgbClr val="0070C0"/>
                </a:solidFill>
              </a:rPr>
              <a:t> di </a:t>
            </a:r>
            <a:r>
              <a:rPr lang="en-US" sz="4400" b="1" dirty="0" err="1">
                <a:solidFill>
                  <a:srgbClr val="0070C0"/>
                </a:solidFill>
              </a:rPr>
              <a:t>tích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lịch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sử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nào</a:t>
            </a:r>
            <a:r>
              <a:rPr lang="en-US" sz="4400" b="1" dirty="0">
                <a:solidFill>
                  <a:srgbClr val="0070C0"/>
                </a:solidFill>
              </a:rPr>
              <a:t>?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sp>
        <p:nvSpPr>
          <p:cNvPr id="21" name="Snip Diagonal Corner Rectangle 20"/>
          <p:cNvSpPr/>
          <p:nvPr/>
        </p:nvSpPr>
        <p:spPr>
          <a:xfrm>
            <a:off x="4681990" y="6180551"/>
            <a:ext cx="3222274" cy="461549"/>
          </a:xfrm>
          <a:prstGeom prst="snip2DiagRect">
            <a:avLst/>
          </a:prstGeom>
          <a:solidFill>
            <a:schemeClr val="accent6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vi-VN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Bến Nhà Rồng</a:t>
            </a:r>
            <a:endParaRPr lang="vi-VN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1017431"/>
            <a:ext cx="11144250" cy="5015069"/>
          </a:xfrm>
          <a:prstGeom prst="rect">
            <a:avLst/>
          </a:prstGeom>
        </p:spPr>
      </p:pic>
      <p:sp>
        <p:nvSpPr>
          <p:cNvPr id="5" name="Regular Pentagon 4"/>
          <p:cNvSpPr/>
          <p:nvPr/>
        </p:nvSpPr>
        <p:spPr>
          <a:xfrm>
            <a:off x="1493950" y="837432"/>
            <a:ext cx="9635026" cy="5162927"/>
          </a:xfrm>
          <a:prstGeom prst="pen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978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96">
        <p14:ferris dir="l"/>
        <p:sndAc>
          <p:stSnd>
            <p:snd r:embed="rId5" name="chimes.wav"/>
          </p:stSnd>
        </p:sndAc>
      </p:transition>
    </mc:Choice>
    <mc:Fallback xmlns="">
      <p:transition spd="slow" advTm="22696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1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118493" y="0"/>
            <a:ext cx="9915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</a:rPr>
              <a:t>Em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hãy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cho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biết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đây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là</a:t>
            </a:r>
            <a:r>
              <a:rPr lang="en-US" sz="4400" b="1" dirty="0">
                <a:solidFill>
                  <a:srgbClr val="0070C0"/>
                </a:solidFill>
              </a:rPr>
              <a:t> di </a:t>
            </a:r>
            <a:r>
              <a:rPr lang="en-US" sz="4400" b="1" dirty="0" err="1">
                <a:solidFill>
                  <a:srgbClr val="0070C0"/>
                </a:solidFill>
              </a:rPr>
              <a:t>tích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lịch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sử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nào</a:t>
            </a:r>
            <a:r>
              <a:rPr lang="en-US" sz="4400" b="1" dirty="0">
                <a:solidFill>
                  <a:srgbClr val="0070C0"/>
                </a:solidFill>
              </a:rPr>
              <a:t>?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sp>
        <p:nvSpPr>
          <p:cNvPr id="21" name="Snip Diagonal Corner Rectangle 20"/>
          <p:cNvSpPr/>
          <p:nvPr/>
        </p:nvSpPr>
        <p:spPr>
          <a:xfrm>
            <a:off x="4730753" y="6122565"/>
            <a:ext cx="2977575" cy="519535"/>
          </a:xfrm>
          <a:prstGeom prst="snip2DiagRect">
            <a:avLst/>
          </a:prstGeom>
          <a:solidFill>
            <a:srgbClr val="FF00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b="1" dirty="0"/>
              <a:t>Dinh Đ</a:t>
            </a:r>
            <a:r>
              <a:rPr lang="vi-VN" sz="3200" b="1" dirty="0" smtClean="0"/>
              <a:t>ộc </a:t>
            </a:r>
            <a:r>
              <a:rPr lang="vi-VN" sz="3200" b="1" dirty="0"/>
              <a:t>L</a:t>
            </a:r>
            <a:r>
              <a:rPr lang="vi-VN" sz="3200" b="1" dirty="0" smtClean="0"/>
              <a:t>ập</a:t>
            </a:r>
            <a:endParaRPr lang="vi-VN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096" y="878853"/>
            <a:ext cx="10632404" cy="5344795"/>
          </a:xfrm>
          <a:prstGeom prst="rect">
            <a:avLst/>
          </a:prstGeom>
        </p:spPr>
      </p:pic>
      <p:sp>
        <p:nvSpPr>
          <p:cNvPr id="3" name="Heart 2"/>
          <p:cNvSpPr/>
          <p:nvPr/>
        </p:nvSpPr>
        <p:spPr>
          <a:xfrm>
            <a:off x="1249252" y="1146220"/>
            <a:ext cx="9507648" cy="4976345"/>
          </a:xfrm>
          <a:prstGeom prst="heart">
            <a:avLst/>
          </a:prstGeom>
          <a:solidFill>
            <a:srgbClr val="DF51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513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96">
        <p14:ferris dir="l"/>
        <p:sndAc>
          <p:stSnd>
            <p:snd r:embed="rId5" name="chimes.wav"/>
          </p:stSnd>
        </p:sndAc>
      </p:transition>
    </mc:Choice>
    <mc:Fallback xmlns="">
      <p:transition spd="slow" advTm="22696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1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ườ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788" y="-386366"/>
            <a:ext cx="12914257" cy="75046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89649" y="2549786"/>
            <a:ext cx="99317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4800" b="1" dirty="0" err="1" smtClean="0">
                <a:solidFill>
                  <a:srgbClr val="0070C0"/>
                </a:solidFill>
              </a:rPr>
              <a:t>Thảo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luận</a:t>
            </a:r>
            <a:r>
              <a:rPr lang="vi-VN" sz="4800" b="1" dirty="0" smtClean="0">
                <a:solidFill>
                  <a:srgbClr val="0070C0"/>
                </a:solidFill>
              </a:rPr>
              <a:t>: </a:t>
            </a:r>
            <a:endParaRPr lang="vi-VN" sz="4800" b="1" dirty="0">
              <a:solidFill>
                <a:srgbClr val="0070C0"/>
              </a:solidFill>
            </a:endParaRPr>
          </a:p>
          <a:p>
            <a:pPr algn="ctr"/>
            <a:r>
              <a:rPr lang="en-US" sz="4800" b="1" dirty="0" err="1" smtClean="0">
                <a:solidFill>
                  <a:srgbClr val="FF0000"/>
                </a:solidFill>
              </a:rPr>
              <a:t>Hãy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trình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bày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về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một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địa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điểm</a:t>
            </a:r>
            <a:r>
              <a:rPr lang="en-US" sz="4800" b="1" dirty="0" smtClean="0">
                <a:solidFill>
                  <a:srgbClr val="FF0000"/>
                </a:solidFill>
              </a:rPr>
              <a:t> di </a:t>
            </a:r>
            <a:r>
              <a:rPr lang="en-US" sz="4800" b="1" dirty="0" err="1" smtClean="0">
                <a:solidFill>
                  <a:srgbClr val="FF0000"/>
                </a:solidFill>
              </a:rPr>
              <a:t>tích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lịch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sử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mà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em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đã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từng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tham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quan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hoặc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biết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đến</a:t>
            </a:r>
            <a:r>
              <a:rPr lang="en-US" sz="4800" b="1" dirty="0" smtClean="0">
                <a:solidFill>
                  <a:srgbClr val="FF0000"/>
                </a:solidFill>
              </a:rPr>
              <a:t> .</a:t>
            </a:r>
            <a:endParaRPr lang="vi-VN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89261"/>
      </p:ext>
    </p:extLst>
  </p:cSld>
  <p:clrMapOvr>
    <a:masterClrMapping/>
  </p:clrMapOvr>
  <p:transition spd="slow">
    <p:randomBa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5003" y="3440686"/>
            <a:ext cx="913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vi-VN" sz="4800" b="1" dirty="0">
                <a:solidFill>
                  <a:srgbClr val="0070C0"/>
                </a:solidFill>
              </a:rPr>
              <a:t>Hoạt động 1: </a:t>
            </a:r>
          </a:p>
          <a:p>
            <a:pPr algn="ctr"/>
            <a:r>
              <a:rPr lang="vi-VN" sz="4800" b="1" dirty="0">
                <a:solidFill>
                  <a:srgbClr val="FF00FF"/>
                </a:solidFill>
              </a:rPr>
              <a:t>Tìm hiểu về giá trị của di tích lịch sử - văn hóa.</a:t>
            </a:r>
            <a:endParaRPr lang="vi-VN" sz="4800" dirty="0">
              <a:solidFill>
                <a:srgbClr val="FF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079" y="103031"/>
            <a:ext cx="4352921" cy="360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212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015DB91B-83E3-C76F-5C29-1A77750A01F0}"/>
              </a:ext>
            </a:extLst>
          </p:cNvPr>
          <p:cNvSpPr/>
          <p:nvPr/>
        </p:nvSpPr>
        <p:spPr>
          <a:xfrm>
            <a:off x="4687911" y="123202"/>
            <a:ext cx="7250803" cy="2104843"/>
          </a:xfrm>
          <a:prstGeom prst="cloudCallout">
            <a:avLst>
              <a:gd name="adj1" fmla="val -71355"/>
              <a:gd name="adj2" fmla="val -1313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vi-VN" sz="4800" b="1" dirty="0" smtClean="0">
                <a:solidFill>
                  <a:srgbClr val="FF0000"/>
                </a:solidFill>
                <a:latin typeface="+mj-lt"/>
              </a:rPr>
              <a:t>Theo em</a:t>
            </a:r>
            <a:r>
              <a:rPr lang="en-US" sz="48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tồn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4FB591-468E-A912-857C-9B4B31B82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06" y="673096"/>
            <a:ext cx="3316672" cy="4385363"/>
          </a:xfrm>
          <a:prstGeom prst="rect">
            <a:avLst/>
          </a:prstGeom>
        </p:spPr>
      </p:pic>
      <p:sp>
        <p:nvSpPr>
          <p:cNvPr id="4" name="Thought Bubble: Cloud 6">
            <a:extLst>
              <a:ext uri="{FF2B5EF4-FFF2-40B4-BE49-F238E27FC236}">
                <a16:creationId xmlns:a16="http://schemas.microsoft.com/office/drawing/2014/main" id="{015DB91B-83E3-C76F-5C29-1A77750A01F0}"/>
              </a:ext>
            </a:extLst>
          </p:cNvPr>
          <p:cNvSpPr/>
          <p:nvPr/>
        </p:nvSpPr>
        <p:spPr>
          <a:xfrm>
            <a:off x="3760631" y="3039415"/>
            <a:ext cx="7843234" cy="3090930"/>
          </a:xfrm>
          <a:prstGeom prst="cloudCallout">
            <a:avLst>
              <a:gd name="adj1" fmla="val -71355"/>
              <a:gd name="adj2" fmla="val -1313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ảo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tồn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121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452E83-D41D-9B02-DC1E-F2352ECA6060}"/>
              </a:ext>
            </a:extLst>
          </p:cNvPr>
          <p:cNvSpPr/>
          <p:nvPr/>
        </p:nvSpPr>
        <p:spPr>
          <a:xfrm>
            <a:off x="218941" y="272747"/>
            <a:ext cx="10882648" cy="122120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Bảo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tồn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là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giữ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lại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không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để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mất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đi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không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để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bị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thay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đổi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hay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biến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</a:rPr>
              <a:t>hóa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55452E83-D41D-9B02-DC1E-F2352ECA6060}"/>
              </a:ext>
            </a:extLst>
          </p:cNvPr>
          <p:cNvSpPr/>
          <p:nvPr/>
        </p:nvSpPr>
        <p:spPr>
          <a:xfrm>
            <a:off x="218941" y="2114426"/>
            <a:ext cx="10882648" cy="3835614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Bảo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tồn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di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tích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lịch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sử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-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văn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hóa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là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hoạt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động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nhằm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phòng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ngừa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và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hạn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chế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nguy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cơ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làm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hư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hỏng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mà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không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làm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thay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đổi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những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yếu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tố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nguyên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gốc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vốn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có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của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di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tích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lịch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sủ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-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văn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hóa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298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015DB91B-83E3-C76F-5C29-1A77750A01F0}"/>
              </a:ext>
            </a:extLst>
          </p:cNvPr>
          <p:cNvSpPr/>
          <p:nvPr/>
        </p:nvSpPr>
        <p:spPr>
          <a:xfrm>
            <a:off x="3863663" y="953037"/>
            <a:ext cx="8328338" cy="5396248"/>
          </a:xfrm>
          <a:prstGeom prst="cloudCallout">
            <a:avLst>
              <a:gd name="adj1" fmla="val -71355"/>
              <a:gd name="adj2" fmla="val -1313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vi-VN" sz="4800" b="1" dirty="0" smtClean="0">
                <a:solidFill>
                  <a:srgbClr val="FF0000"/>
                </a:solidFill>
                <a:latin typeface="+mj-lt"/>
              </a:rPr>
              <a:t>Theo em</a:t>
            </a:r>
            <a:r>
              <a:rPr lang="en-US" sz="48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tồn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4FB591-468E-A912-857C-9B4B31B82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06" y="673096"/>
            <a:ext cx="3316672" cy="438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93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452E83-D41D-9B02-DC1E-F2352ECA6060}"/>
              </a:ext>
            </a:extLst>
          </p:cNvPr>
          <p:cNvSpPr/>
          <p:nvPr/>
        </p:nvSpPr>
        <p:spPr>
          <a:xfrm>
            <a:off x="643944" y="333797"/>
            <a:ext cx="10882648" cy="600904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Là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giữ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gìn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di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sản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văn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hóa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phi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vật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thể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và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góp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phần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cho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các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di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sản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đó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được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thăng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hoa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4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-&gt;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giúp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lưu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truyền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các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truyền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thống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,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bản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sắc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văn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hóa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của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dân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tộc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60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452E83-D41D-9B02-DC1E-F2352ECA6060}"/>
              </a:ext>
            </a:extLst>
          </p:cNvPr>
          <p:cNvSpPr/>
          <p:nvPr/>
        </p:nvSpPr>
        <p:spPr>
          <a:xfrm>
            <a:off x="643944" y="320918"/>
            <a:ext cx="10882648" cy="600904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</a:rPr>
              <a:t>Mang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lại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nhiều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lợi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ích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thiết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thực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cho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cộng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đồng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dân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cư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ở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nơi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có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di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tích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tồn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tại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thông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qua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phát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triển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du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lịch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-&gt;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cải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thiện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điều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kiện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kinh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tế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tại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khu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vực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cũng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như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góp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phần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phát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triển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thành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phố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825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452E83-D41D-9B02-DC1E-F2352ECA6060}"/>
              </a:ext>
            </a:extLst>
          </p:cNvPr>
          <p:cNvSpPr/>
          <p:nvPr/>
        </p:nvSpPr>
        <p:spPr>
          <a:xfrm>
            <a:off x="643944" y="320918"/>
            <a:ext cx="10882648" cy="600904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</a:rPr>
              <a:t>Bảo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tồn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và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phát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huy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đúng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mức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giá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trị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của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di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tích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lịch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sử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-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văn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hóa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sẽ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góp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phần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sự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phát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triển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kinh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tế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xã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hội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của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đất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</a:rPr>
              <a:t>nước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vi-VN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685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9" y="-386366"/>
            <a:ext cx="11590986" cy="72443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54557" y="2307344"/>
            <a:ext cx="91311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vi-VN" sz="4800" b="1" dirty="0" smtClean="0">
              <a:solidFill>
                <a:srgbClr val="0070C0"/>
              </a:solidFill>
            </a:endParaRPr>
          </a:p>
          <a:p>
            <a:pPr algn="ctr"/>
            <a:r>
              <a:rPr lang="vi-VN" sz="4800" b="1" dirty="0" smtClean="0">
                <a:solidFill>
                  <a:srgbClr val="0070C0"/>
                </a:solidFill>
              </a:rPr>
              <a:t>Hoạt </a:t>
            </a:r>
            <a:r>
              <a:rPr lang="vi-VN" sz="4800" b="1" dirty="0">
                <a:solidFill>
                  <a:srgbClr val="0070C0"/>
                </a:solidFill>
              </a:rPr>
              <a:t>động </a:t>
            </a:r>
            <a:r>
              <a:rPr lang="vi-VN" sz="4800" b="1" dirty="0" smtClean="0">
                <a:solidFill>
                  <a:srgbClr val="0070C0"/>
                </a:solidFill>
              </a:rPr>
              <a:t>2: </a:t>
            </a:r>
            <a:endParaRPr lang="vi-VN" sz="4800" b="1" dirty="0">
              <a:solidFill>
                <a:srgbClr val="0070C0"/>
              </a:solidFill>
            </a:endParaRPr>
          </a:p>
          <a:p>
            <a:pPr algn="ctr"/>
            <a:r>
              <a:rPr lang="vi-VN" sz="4800" b="1" dirty="0">
                <a:solidFill>
                  <a:srgbClr val="CC00FF"/>
                </a:solidFill>
              </a:rPr>
              <a:t>Tìm hiểu di tích </a:t>
            </a:r>
            <a:endParaRPr lang="vi-VN" sz="4800" b="1" dirty="0" smtClean="0">
              <a:solidFill>
                <a:srgbClr val="CC00FF"/>
              </a:solidFill>
            </a:endParaRPr>
          </a:p>
          <a:p>
            <a:pPr algn="ctr"/>
            <a:r>
              <a:rPr lang="vi-VN" sz="4800" b="1" dirty="0" smtClean="0">
                <a:solidFill>
                  <a:srgbClr val="CC00FF"/>
                </a:solidFill>
              </a:rPr>
              <a:t>lịch </a:t>
            </a:r>
            <a:r>
              <a:rPr lang="vi-VN" sz="4800" b="1" dirty="0">
                <a:solidFill>
                  <a:srgbClr val="CC00FF"/>
                </a:solidFill>
              </a:rPr>
              <a:t>sử - văn hóa.</a:t>
            </a:r>
            <a:endParaRPr lang="vi-VN" sz="4800" dirty="0">
              <a:solidFill>
                <a:srgbClr val="CC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1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applause.wav"/>
          </p:stSnd>
        </p:sndAc>
      </p:transition>
    </mc:Choice>
    <mc:Fallback xmlns="">
      <p:transition>
        <p:cut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4636"/>
            <a:ext cx="12192000" cy="95285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vi-VN" b="1" dirty="0" smtClean="0">
                <a:solidFill>
                  <a:srgbClr val="C00000"/>
                </a:solidFill>
              </a:rPr>
              <a:t/>
            </a:r>
            <a:br>
              <a:rPr lang="vi-VN" b="1" dirty="0" smtClean="0">
                <a:solidFill>
                  <a:srgbClr val="C00000"/>
                </a:solidFill>
              </a:rPr>
            </a:br>
            <a:r>
              <a:rPr lang="vi-VN" sz="6000" b="1" dirty="0" smtClean="0">
                <a:solidFill>
                  <a:srgbClr val="C00000"/>
                </a:solidFill>
              </a:rPr>
              <a:t>Tìm </a:t>
            </a:r>
            <a:r>
              <a:rPr lang="vi-VN" sz="6000" b="1" dirty="0">
                <a:solidFill>
                  <a:srgbClr val="C00000"/>
                </a:solidFill>
              </a:rPr>
              <a:t>hiểu di tích </a:t>
            </a:r>
            <a:r>
              <a:rPr lang="vi-VN" sz="6000" b="1" dirty="0" smtClean="0">
                <a:solidFill>
                  <a:srgbClr val="C00000"/>
                </a:solidFill>
              </a:rPr>
              <a:t>lịch </a:t>
            </a:r>
            <a:r>
              <a:rPr lang="vi-VN" sz="6000" b="1" dirty="0">
                <a:solidFill>
                  <a:srgbClr val="C00000"/>
                </a:solidFill>
              </a:rPr>
              <a:t>sử - văn hóa.</a:t>
            </a:r>
            <a:r>
              <a:rPr lang="vi-VN" sz="6000" dirty="0">
                <a:solidFill>
                  <a:srgbClr val="C00000"/>
                </a:solidFill>
              </a:rPr>
              <a:t/>
            </a:r>
            <a:br>
              <a:rPr lang="vi-VN" sz="6000" dirty="0">
                <a:solidFill>
                  <a:srgbClr val="C00000"/>
                </a:solidFill>
              </a:rPr>
            </a:br>
            <a:endParaRPr lang="vi-VN" sz="6000" dirty="0">
              <a:solidFill>
                <a:srgbClr val="C00000"/>
              </a:solidFill>
            </a:endParaRPr>
          </a:p>
        </p:txBody>
      </p:sp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55452E83-D41D-9B02-DC1E-F2352ECA6060}"/>
              </a:ext>
            </a:extLst>
          </p:cNvPr>
          <p:cNvSpPr/>
          <p:nvPr/>
        </p:nvSpPr>
        <p:spPr>
          <a:xfrm>
            <a:off x="334851" y="1814864"/>
            <a:ext cx="11371623" cy="5043135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Có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câu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nói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cho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rằng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: “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làm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tốt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việc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bảo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tồn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và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phát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huy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giá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trị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của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di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tích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tức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là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chúng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ta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có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thể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làm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tròn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bổn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phận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của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mình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với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cha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ông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với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cộng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dồng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đương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đại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và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thế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hệ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mai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sau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.”</a:t>
            </a:r>
            <a:endParaRPr lang="en-US" sz="4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Bằng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kiến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thức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đã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học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em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hãy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giải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thích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câu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nói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i="1" dirty="0" err="1">
                <a:solidFill>
                  <a:schemeClr val="accent6">
                    <a:lumMod val="50000"/>
                  </a:schemeClr>
                </a:solidFill>
              </a:rPr>
              <a:t>trên</a:t>
            </a:r>
            <a:r>
              <a:rPr lang="en-US" sz="4400" i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ELL\Desktop\PHONG GVG(được phát hành)\data\img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20" y="649526"/>
            <a:ext cx="6649041" cy="521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65615" y="3256810"/>
            <a:ext cx="4380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sz="4000" b="1" dirty="0" smtClean="0">
                <a:solidFill>
                  <a:srgbClr val="0000FF"/>
                </a:solidFill>
              </a:rPr>
              <a:t>THẢO LUẬN NHÓM</a:t>
            </a:r>
            <a:endParaRPr lang="en-US" sz="4000" b="1" dirty="0">
              <a:solidFill>
                <a:srgbClr val="0000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09538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94428E-2B61-7313-2801-17EB1FDA13E4}"/>
              </a:ext>
            </a:extLst>
          </p:cNvPr>
          <p:cNvSpPr/>
          <p:nvPr/>
        </p:nvSpPr>
        <p:spPr>
          <a:xfrm>
            <a:off x="0" y="6580909"/>
            <a:ext cx="12192000" cy="2770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452E83-D41D-9B02-DC1E-F2352ECA6060}"/>
              </a:ext>
            </a:extLst>
          </p:cNvPr>
          <p:cNvSpPr/>
          <p:nvPr/>
        </p:nvSpPr>
        <p:spPr>
          <a:xfrm>
            <a:off x="167816" y="0"/>
            <a:ext cx="9341944" cy="1442434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MỞ RỘNG KIẾN THỨC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E2F495-EFE7-BCFA-518A-0E95D00F7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886" y="3107853"/>
            <a:ext cx="4352669" cy="36116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5459" y="1442434"/>
            <a:ext cx="9915525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</a:rPr>
              <a:t>Cùng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xem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một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đoạn</a:t>
            </a:r>
            <a:r>
              <a:rPr lang="en-US" sz="4400" b="1" dirty="0" smtClean="0">
                <a:solidFill>
                  <a:srgbClr val="FF0000"/>
                </a:solidFill>
              </a:rPr>
              <a:t> clip , </a:t>
            </a:r>
            <a:r>
              <a:rPr lang="en-US" sz="4400" b="1" dirty="0" err="1" smtClean="0">
                <a:solidFill>
                  <a:srgbClr val="FF0000"/>
                </a:solidFill>
              </a:rPr>
              <a:t>và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ghi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chép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thêm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về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các</a:t>
            </a:r>
            <a:r>
              <a:rPr lang="en-US" sz="4400" b="1" dirty="0" smtClean="0">
                <a:solidFill>
                  <a:srgbClr val="FF0000"/>
                </a:solidFill>
              </a:rPr>
              <a:t> di </a:t>
            </a:r>
            <a:r>
              <a:rPr lang="en-US" sz="4400" b="1" dirty="0" err="1" smtClean="0">
                <a:solidFill>
                  <a:srgbClr val="FF0000"/>
                </a:solidFill>
              </a:rPr>
              <a:t>tích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văn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hóa</a:t>
            </a:r>
            <a:r>
              <a:rPr lang="en-US" sz="4400" b="1" dirty="0" smtClean="0">
                <a:solidFill>
                  <a:srgbClr val="FF0000"/>
                </a:solidFill>
              </a:rPr>
              <a:t> , </a:t>
            </a:r>
            <a:r>
              <a:rPr lang="en-US" sz="4400" b="1" dirty="0" err="1" smtClean="0">
                <a:solidFill>
                  <a:srgbClr val="FF0000"/>
                </a:solidFill>
              </a:rPr>
              <a:t>lịch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sử</a:t>
            </a:r>
            <a:r>
              <a:rPr lang="en-US" sz="4400" b="1" dirty="0" smtClean="0">
                <a:solidFill>
                  <a:srgbClr val="FF0000"/>
                </a:solidFill>
              </a:rPr>
              <a:t> ở TPHCM </a:t>
            </a:r>
            <a:r>
              <a:rPr lang="en-US" sz="4400" b="1" dirty="0" err="1" smtClean="0">
                <a:solidFill>
                  <a:srgbClr val="FF0000"/>
                </a:solidFill>
              </a:rPr>
              <a:t>nhé</a:t>
            </a:r>
            <a:r>
              <a:rPr lang="en-US" sz="4400" b="1" dirty="0" smtClean="0">
                <a:solidFill>
                  <a:srgbClr val="FF0000"/>
                </a:solidFill>
              </a:rPr>
              <a:t>!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73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4193" y="405426"/>
            <a:ext cx="91735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vi-VN" sz="5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5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5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 lại về giá trị của di tích lịch sử - văn hóa.</a:t>
            </a:r>
          </a:p>
          <a:p>
            <a:r>
              <a:rPr lang="vi-VN" sz="5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5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5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5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5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5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</a:t>
            </a:r>
            <a:r>
              <a:rPr lang="vi-VN" sz="5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54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48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342">
        <p14:window dir="vert"/>
        <p:sndAc>
          <p:stSnd>
            <p:snd r:embed="rId2" name="chimes.wav"/>
          </p:stSnd>
        </p:sndAc>
      </p:transition>
    </mc:Choice>
    <mc:Fallback xmlns="">
      <p:transition spd="slow" advTm="21342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90152"/>
            <a:ext cx="12192000" cy="670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3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830">
        <p14:prism isContent="1" isInverted="1"/>
        <p:sndAc>
          <p:stSnd>
            <p:snd r:embed="rId3" name="chimes.wav"/>
          </p:stSnd>
        </p:sndAc>
      </p:transition>
    </mc:Choice>
    <mc:Fallback xmlns="">
      <p:transition spd="slow" advTm="8830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A8EC864-820C-4F21-86B7-45B79C970B7C}:741"/>
  <p:tag name="GENSWF_ADVANCE_TIME" val="5.000"/>
  <p:tag name="TIMING" val="|0.001|0.5"/>
  <p:tag name="ISPRING_CUSTOM_TIMING_USED" val="1"/>
  <p:tag name="ISPRING_SLIDE_ID_2" val="{32AFE671-6E9B-4D4C-B11F-3005F6B90E58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1877</TotalTime>
  <Words>483</Words>
  <Application>Microsoft Office PowerPoint</Application>
  <PresentationFormat>Widescreen</PresentationFormat>
  <Paragraphs>44</Paragraphs>
  <Slides>21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Times New Roman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Tìm hiểu di tích lịch sử - văn hóa.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 GIANG</dc:creator>
  <cp:lastModifiedBy>Admin</cp:lastModifiedBy>
  <cp:revision>229</cp:revision>
  <dcterms:created xsi:type="dcterms:W3CDTF">2018-10-29T09:59:25Z</dcterms:created>
  <dcterms:modified xsi:type="dcterms:W3CDTF">2024-01-29T10:59:01Z</dcterms:modified>
</cp:coreProperties>
</file>